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373" r:id="rId4"/>
    <p:sldId id="374" r:id="rId5"/>
    <p:sldId id="375" r:id="rId6"/>
    <p:sldId id="377" r:id="rId7"/>
    <p:sldId id="378" r:id="rId8"/>
    <p:sldId id="328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79" r:id="rId25"/>
    <p:sldId id="321" r:id="rId26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496" autoAdjust="0"/>
  </p:normalViewPr>
  <p:slideViewPr>
    <p:cSldViewPr snapToGrid="0">
      <p:cViewPr varScale="1">
        <p:scale>
          <a:sx n="84" d="100"/>
          <a:sy n="84" d="100"/>
        </p:scale>
        <p:origin x="114" y="3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9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DFD25-F8AC-44FF-966B-F1F2F8272EBC}" type="datetimeFigureOut">
              <a:rPr lang="pt-BR" smtClean="0"/>
              <a:t>10/02/2025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24241-0467-4A13-AC93-E88C7979C6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5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24241-0467-4A13-AC93-E88C7979C62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5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24241-0467-4A13-AC93-E88C7979C62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2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24241-0467-4A13-AC93-E88C7979C62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39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24241-0467-4A13-AC93-E88C7979C62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12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24241-0467-4A13-AC93-E88C7979C62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42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1B96290-B648-4A37-820E-93D934F85DBF}" type="datetimeFigureOut">
              <a:rPr lang="pt-BR" smtClean="0"/>
              <a:pPr/>
              <a:t>10/02/2025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12F969B-143C-47B9-905D-C6D7254B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42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6"/>
          <p:cNvPicPr/>
          <p:nvPr/>
        </p:nvPicPr>
        <p:blipFill>
          <a:blip r:embed="rId15"/>
          <a:stretch/>
        </p:blipFill>
        <p:spPr>
          <a:xfrm>
            <a:off x="0" y="0"/>
            <a:ext cx="1412280" cy="91188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9435960" y="6265080"/>
            <a:ext cx="2754720" cy="33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pt-BR" sz="1600" b="1" strike="noStrike" spc="-1">
                <a:solidFill>
                  <a:srgbClr val="005696"/>
                </a:solidFill>
                <a:latin typeface="Arial"/>
                <a:ea typeface="DejaVu Sans"/>
              </a:rPr>
              <a:t>Prof.: Roberto Silva Alves</a:t>
            </a:r>
            <a:endParaRPr lang="pt-BR" sz="1600" b="0" strike="noStrike" spc="-1">
              <a:latin typeface="Arial"/>
            </a:endParaRPr>
          </a:p>
        </p:txBody>
      </p:sp>
      <p:pic>
        <p:nvPicPr>
          <p:cNvPr id="40" name="Imagem 8"/>
          <p:cNvPicPr/>
          <p:nvPr/>
        </p:nvPicPr>
        <p:blipFill>
          <a:blip r:embed="rId16"/>
          <a:stretch/>
        </p:blipFill>
        <p:spPr>
          <a:xfrm>
            <a:off x="10269000" y="5393160"/>
            <a:ext cx="1303200" cy="761040"/>
          </a:xfrm>
          <a:prstGeom prst="rect">
            <a:avLst/>
          </a:prstGeom>
          <a:ln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2"/>
          <p:cNvSpPr/>
          <p:nvPr/>
        </p:nvSpPr>
        <p:spPr>
          <a:xfrm>
            <a:off x="2872440" y="5980320"/>
            <a:ext cx="6191640" cy="71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pt-BR" sz="4000" b="1" strike="noStrike" spc="-1" dirty="0">
                <a:solidFill>
                  <a:srgbClr val="005696"/>
                </a:solidFill>
                <a:latin typeface="Calibri Light"/>
                <a:ea typeface="DejaVu Sans"/>
              </a:rPr>
              <a:t>Prof.: </a:t>
            </a:r>
            <a:r>
              <a:rPr lang="pt-BR" sz="4000" b="1" spc="-1" dirty="0">
                <a:solidFill>
                  <a:srgbClr val="005696"/>
                </a:solidFill>
                <a:latin typeface="Calibri Light"/>
                <a:ea typeface="DejaVu Sans"/>
              </a:rPr>
              <a:t>Miguel Matiolla</a:t>
            </a:r>
            <a:endParaRPr lang="pt-BR" sz="4000" b="0" strike="noStrike" spc="-1" dirty="0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388620" y="2019440"/>
            <a:ext cx="1141476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6000" dirty="0"/>
              <a:t>UC10</a:t>
            </a:r>
          </a:p>
          <a:p>
            <a:pPr algn="ctr">
              <a:lnSpc>
                <a:spcPct val="100000"/>
              </a:lnSpc>
            </a:pPr>
            <a:r>
              <a:rPr lang="pt-BR" sz="6000" dirty="0"/>
              <a:t>Gerenciar a Configuração e versionamento de Softwares</a:t>
            </a:r>
          </a:p>
          <a:p>
            <a:pPr algn="ctr">
              <a:lnSpc>
                <a:spcPct val="100000"/>
              </a:lnSpc>
            </a:pPr>
            <a:r>
              <a:rPr lang="pt-BR" sz="6000" b="0" strike="noStrike" spc="-1" dirty="0">
                <a:latin typeface="Arial"/>
              </a:rPr>
              <a:t>Aula 5</a:t>
            </a:r>
          </a:p>
        </p:txBody>
      </p:sp>
      <p:pic>
        <p:nvPicPr>
          <p:cNvPr id="83" name="Imagem 3"/>
          <p:cNvPicPr/>
          <p:nvPr/>
        </p:nvPicPr>
        <p:blipFill>
          <a:blip r:embed="rId2"/>
          <a:stretch/>
        </p:blipFill>
        <p:spPr>
          <a:xfrm>
            <a:off x="9316440" y="144000"/>
            <a:ext cx="2578680" cy="1505880"/>
          </a:xfrm>
          <a:prstGeom prst="rect">
            <a:avLst/>
          </a:prstGeom>
          <a:ln>
            <a:noFill/>
          </a:ln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779881" y="5260240"/>
            <a:ext cx="6192688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SzPct val="45000"/>
              <a:buFont typeface="Wingdings" pitchFamily="2" charset="2"/>
              <a:buNone/>
              <a:defRPr sz="32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60000"/>
              <a:buFontTx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4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900" y="850838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Visualize o histórico de 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commits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609780" y="3213439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Com o comando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log --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oneline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, se mostrará a informação do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commit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de uma maneira mais resumida: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Além disso, foi executado o comando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code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.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Este comando é utilizado para abrir o VS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Code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nesta mesma pasta se realizarão algumas alterações no repositório local, que posteriormente serão enviadas ao repositório remoto.</a:t>
            </a:r>
          </a:p>
          <a:p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10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900" y="850838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Visualize o histórico de 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commits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442140" y="22741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Com o comando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log --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oneline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, se mostrará a informação do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commit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de uma maneira mais resumida: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Além disso, foi executado o comando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code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.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Gif com: Terminal Git Bash; Comando `$ git log --oneline`; Resumo do commit; Comando `$ code  .`; Tela inicial do Visual Studio Code.&quot;">
            <a:extLst>
              <a:ext uri="{FF2B5EF4-FFF2-40B4-BE49-F238E27FC236}">
                <a16:creationId xmlns:a16="http://schemas.microsoft.com/office/drawing/2014/main" id="{D92F5F41-E8E5-4E41-84A2-5F14AE2495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30" y="3429000"/>
            <a:ext cx="6153150" cy="34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9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3100" y="1197706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Terceiro passo: visualizando o repositório clonado no editor Visual Studio 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Code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04980" y="3092541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 seguir vamos observar os arquivos que estão no repositório clonado no editor de código:</a:t>
            </a:r>
          </a:p>
          <a:p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Gif com: Tela inicial do Vs Code; Zoom no canto superior esquerdo; Clique sobre pasta de imagens; Clique sobre o arquivo HTML; clique sobre o arquivo CSS; repositório clonado destacado.&quot;">
            <a:extLst>
              <a:ext uri="{FF2B5EF4-FFF2-40B4-BE49-F238E27FC236}">
                <a16:creationId xmlns:a16="http://schemas.microsoft.com/office/drawing/2014/main" id="{148FCD16-B7C5-44BA-8E63-AEA9CB6658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410" y="3664940"/>
            <a:ext cx="5634990" cy="31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892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980" y="770986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Utilizando o atalho (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Ctrl</a:t>
            </a:r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 + J) 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04980" y="1910255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Utilizando o atalho (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Ctrl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+ J), abrirá o terminal integrado de VS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Code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. No canto direito do terminal, mude a opção predeterminada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Powershell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para terminal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Bash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, como na imagem a seguir:</a:t>
            </a: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if com: Vs Code na janela do arquivo HTML;  Frase: Pressione as teclas: Ctrl+ J; Terminal integrado do VS Code; Clique no símbolo v, no canto inferior direito ao lado de &quot;powershell&quot;; Menu de opções; Clique em Git Bash.&quot;">
            <a:extLst>
              <a:ext uri="{FF2B5EF4-FFF2-40B4-BE49-F238E27FC236}">
                <a16:creationId xmlns:a16="http://schemas.microsoft.com/office/drawing/2014/main" id="{DF92BA9C-C1DE-4154-8020-AB5C35C4FE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10" y="3055054"/>
            <a:ext cx="6640830" cy="373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14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980" y="770986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Utilizando o atalho (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Ctrl</a:t>
            </a:r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 + J)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04980" y="1910255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Utilizando o atalho (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Ctrl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+ J), abrirá o terminal integrado de VS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Code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. No canto direito do terminal, mude a opção predeterminada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Powershell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para terminal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Bash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, como na imagem a seguir:</a:t>
            </a: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CA95506-5AA4-4EE6-B113-ADCA8925B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20" y="3055054"/>
            <a:ext cx="7444062" cy="38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8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980" y="770986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Comando 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Git</a:t>
            </a:r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 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pull</a:t>
            </a:r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 – Atualiza dados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04980" y="3477911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Utilizaremos alguns comandos que já vimos anteriormente e mais um, que se usa para baixar o conteúdo de um repositório remoto e atualizar imediatamente o repositório local, para que o conteúdo de ambos seja o mesmo, este comando é: 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pull</a:t>
            </a:r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status</a:t>
            </a: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log –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oneline</a:t>
            </a:r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log –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oneline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, mostra</a:t>
            </a: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os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log’s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de forma </a:t>
            </a: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resumida</a:t>
            </a: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omando `$ git pull`; &quot;Alread up to date&quot; destacado no terminal; Frase &quot;Dados Atualizados&quot; é escrita na tela; Comando `$ git status`; &quot;Nothing to commit&quot; aparece e é destacado no terminal; Frase &quot;Nada a comitar&quot; é escrita na tela.&quot;">
            <a:extLst>
              <a:ext uri="{FF2B5EF4-FFF2-40B4-BE49-F238E27FC236}">
                <a16:creationId xmlns:a16="http://schemas.microsoft.com/office/drawing/2014/main" id="{76898161-C543-4DFA-95C7-F6A4FCC30F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10" y="3279572"/>
            <a:ext cx="6244590" cy="351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980" y="770986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Importante!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04980" y="2856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Cabe ressaltar que ao clonar um repositório na máquina local, este já vem conectado ao repositório remoto de origem, o que facilita muito a interação entre eles. Por tanto, não precisamos realizar o passo de conectar os repositórios.</a:t>
            </a: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3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780" y="2520141"/>
            <a:ext cx="10972440" cy="1144800"/>
          </a:xfrm>
        </p:spPr>
        <p:txBody>
          <a:bodyPr/>
          <a:lstStyle/>
          <a:p>
            <a:pPr algn="ctr"/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Alterar o repositório local e enviar atualizações para o remoto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10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900" y="850838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Inserindo pasta ou arquivo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426900" y="2366719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Para inserir pasta e arquivos no repositório remoto, faça os seguintes passos: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Coloque dentro da pasta do seu projeto clonado no seu computador, os arquivos ou nova pasta.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Exemplo: pasta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img</a:t>
            </a:r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pPr marL="228600" indent="-228600">
              <a:buAutoNum type="arabicPeriod"/>
            </a:pP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7B67782-9878-436E-BE39-1D374B827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3" y="4427151"/>
            <a:ext cx="7248666" cy="17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780" y="296408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Inserindo pasta ou arquivo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78636" y="3535626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Para inserir pasta e arquivos no repositório remoto, faça os seguintes passos: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2. Visualize a pasta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img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pelo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bash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, utilizando o comando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ls</a:t>
            </a:r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3. Adicione a pasta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img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utilizando o comando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add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img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4. Crie um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commit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para informar as modificações: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commit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–m “Inserindo a pasta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img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no projeto”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5. Enviar a pasta para o repositório remoto do GitHub usando o comando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push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origin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&lt;nome da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branch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&gt;</a:t>
            </a:r>
          </a:p>
          <a:p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Obs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: para visualizar o nome da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branch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, utilizar o comando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branch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–a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push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origin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main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pPr marL="228600" indent="-228600">
              <a:buAutoNum type="arabicPeriod"/>
            </a:pP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5468D12-A96E-4FD6-840B-87223B16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601" y="1982890"/>
            <a:ext cx="2549619" cy="6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1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240" y="1145370"/>
            <a:ext cx="10972440" cy="1144800"/>
          </a:xfrm>
        </p:spPr>
        <p:txBody>
          <a:bodyPr/>
          <a:lstStyle/>
          <a:p>
            <a:r>
              <a:rPr lang="pt-BR" sz="4800" b="1" spc="-1" dirty="0">
                <a:solidFill>
                  <a:srgbClr val="005696"/>
                </a:solidFill>
                <a:latin typeface="Calibri Light"/>
              </a:rPr>
              <a:t>Como baixar um repositório do GitHub?</a:t>
            </a:r>
            <a:endParaRPr lang="pt-BR" sz="4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213240" y="3372585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Além de conseguir subir um projeto no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Github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, também podemos fazer o download de repositórios.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Baixar um repositório do GitHub permite que você tenha uma cópia local do código em seu próprio computador. Este processo é conhecido como "clonar" um repositório.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Lembrando que esse processo é fundamental para contribuir com projetos de código aberto, colaborar em equipes e realizar desenvolvimento local.</a:t>
            </a: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B01DB4BB-94B4-460E-A9B8-11E9A3DF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920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780" y="296408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Inserindo pasta ou arquivo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22476" y="2520141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Atualize a pasta no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Gihub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para verificar se ela está aparecendo no repositório remoto</a:t>
            </a:r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pPr marL="228600" indent="-228600">
              <a:buAutoNum type="arabicPeriod"/>
            </a:pP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621BBD-3D3B-44DC-95C8-EBA37600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90" y="3092541"/>
            <a:ext cx="6700269" cy="33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18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780" y="694112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Deletando arquivos ou pasta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22476" y="307849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Deletar arquivos ou pasta do GitHub.</a:t>
            </a:r>
          </a:p>
          <a:p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Obs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: Muito cuidado em realizar esse procedimento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Delete a pasta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img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do projeto no seu computador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Após deletar a pasta, crie um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commit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informando a mudança no projeto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Atualize o repositório com 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push</a:t>
            </a:r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Visualize no repositório remoto a mudança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pPr marL="228600" indent="-228600">
              <a:buAutoNum type="arabicPeriod"/>
            </a:pP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36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780" y="694112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Deletando arquivos ou pasta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22476" y="307849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Deletar arquivos ou pasta do GitHub.</a:t>
            </a:r>
          </a:p>
          <a:p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Obs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: Muito cuidado em realizar esse procedimento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rm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–r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img</a:t>
            </a:r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commit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–m “Deletando pasta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img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do projeto”</a:t>
            </a: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push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origin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ea typeface="DejaVu Sans"/>
                <a:cs typeface="+mn-cs"/>
              </a:rPr>
              <a:t>main</a:t>
            </a:r>
            <a:endParaRPr lang="pt-BR" sz="2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  <a:p>
            <a:pPr marL="228600" indent="-228600">
              <a:buAutoNum type="arabicPeriod"/>
            </a:pP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4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780" y="405330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Exercício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04680" y="3387825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Crie um repositório público no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Github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com o nome “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projeto_clonagem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”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Crie uma pasta no seu computador com o nome “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exercício_clonagem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”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Adicione na pasta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exercício_clonagem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, algum projeto que você realizou no curso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Envie o projeto pelo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para seu repositório remoto no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Github</a:t>
            </a:r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Crie uma nova pasta em documentos do seu computador, para realizar a clonagem do projeto do seu colega.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Acesse o projeto do seu colega e copie o endereço do HTTPS para realizar a clonagem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Realize a clonagem do projeto pelo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bash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Adicione um arquivo ou pasta com arquivos no projeto clonado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Visualize no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Github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do seu colega se o procedimento foi realizado</a:t>
            </a:r>
          </a:p>
          <a:p>
            <a:pPr marL="514350" indent="-514350">
              <a:buAutoNum type="arabicPeriod"/>
            </a:pP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Delete o arquivo ou pasta do projeto do seu colega e visualize se o procedimento foi realizado</a:t>
            </a:r>
          </a:p>
          <a:p>
            <a:pPr marL="971550" lvl="1" indent="-514350">
              <a:buAutoNum type="arabicPeriod"/>
            </a:pPr>
            <a:r>
              <a:rPr lang="pt-BR" sz="200" b="1" spc="-1" dirty="0">
                <a:solidFill>
                  <a:srgbClr val="005696"/>
                </a:solidFill>
                <a:latin typeface="Calibri Light"/>
              </a:rPr>
              <a:t>1.1 </a:t>
            </a:r>
            <a:endParaRPr lang="pt-BR" sz="2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pPr marL="971550" lvl="1" indent="-514350">
              <a:buAutoNum type="arabicPeriod"/>
            </a:pP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518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80" y="603450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Referências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04680" y="3242682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</a:rPr>
              <a:t>Documentação oficial do comando: 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https://git-scm.com/docs/git-log/pt_BR</a:t>
            </a: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Artigo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Alura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: O que é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e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Github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: os primeiros passos nessas ferramentas. Camila Fernanda e </a:t>
            </a:r>
            <a:r>
              <a:rPr lang="pt-BR" sz="2800" b="1" spc="-1">
                <a:solidFill>
                  <a:srgbClr val="005696"/>
                </a:solidFill>
                <a:latin typeface="Calibri Light"/>
                <a:cs typeface="+mn-cs"/>
              </a:rPr>
              <a:t>Vinícius Louzada</a:t>
            </a:r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84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240" y="921555"/>
            <a:ext cx="10972440" cy="1144800"/>
          </a:xfrm>
        </p:spPr>
        <p:txBody>
          <a:bodyPr/>
          <a:lstStyle/>
          <a:p>
            <a:r>
              <a:rPr lang="pt-BR" sz="4800" b="1" spc="-1" dirty="0">
                <a:solidFill>
                  <a:srgbClr val="005696"/>
                </a:solidFill>
                <a:latin typeface="Calibri Light"/>
              </a:rPr>
              <a:t>Primeiro passo: copiando o URL do repositório remoto</a:t>
            </a:r>
            <a:endParaRPr lang="pt-BR" sz="4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213240" y="1953898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Para começar, clique em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Repositories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e acesse o repositório desejado. No canto superior direito, você verá a opção &lt;&gt;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Code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: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B01DB4BB-94B4-460E-A9B8-11E9A3DF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f com: Página inicial de um perfil no gitHub; Clique sobre &quot;Repositories&quot;; Clique sobre repositório a ser clonado; Clique no botão &quot;&lt;&gt; Code&quot;.&quot;">
            <a:extLst>
              <a:ext uri="{FF2B5EF4-FFF2-40B4-BE49-F238E27FC236}">
                <a16:creationId xmlns:a16="http://schemas.microsoft.com/office/drawing/2014/main" id="{2B20A727-2DB7-4A5D-9BEE-1C6F47203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746" y="3098698"/>
            <a:ext cx="6677707" cy="375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3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240" y="809098"/>
            <a:ext cx="10972440" cy="1144800"/>
          </a:xfrm>
        </p:spPr>
        <p:txBody>
          <a:bodyPr/>
          <a:lstStyle/>
          <a:p>
            <a:r>
              <a:rPr lang="pt-BR" sz="4800" b="1" spc="-1" dirty="0">
                <a:solidFill>
                  <a:srgbClr val="005696"/>
                </a:solidFill>
                <a:latin typeface="Calibri Light"/>
              </a:rPr>
              <a:t>Primeiro passo: copiando o URL do repositório remoto</a:t>
            </a:r>
            <a:endParaRPr lang="pt-BR" sz="4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213240" y="172629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Ao clicar em &lt;&gt;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code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abrirá um menu de opções, onde poderá escolher a URL que deseja copiar para fazer o clone. Seja com o HTTP ou mediante uma chave SSH, como na imagem a seguir:</a:t>
            </a: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B01DB4BB-94B4-460E-A9B8-11E9A3DF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f com: botão &quot;&lt;&gt; Code&quot; clicado; Clique sobre endereço HTTP do repostório; Clique sobre chave SSH, clic sobre botão &quot;copiar&quot;&quot;">
            <a:extLst>
              <a:ext uri="{FF2B5EF4-FFF2-40B4-BE49-F238E27FC236}">
                <a16:creationId xmlns:a16="http://schemas.microsoft.com/office/drawing/2014/main" id="{4F5EFD68-A653-427A-B1C8-AD6291993F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70" y="3240150"/>
            <a:ext cx="6426442" cy="36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5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240" y="809098"/>
            <a:ext cx="10972440" cy="1144800"/>
          </a:xfrm>
        </p:spPr>
        <p:txBody>
          <a:bodyPr/>
          <a:lstStyle/>
          <a:p>
            <a:r>
              <a:rPr lang="pt-BR" sz="4800" b="1" spc="-1" dirty="0">
                <a:solidFill>
                  <a:srgbClr val="005696"/>
                </a:solidFill>
                <a:latin typeface="Calibri Light"/>
              </a:rPr>
              <a:t>Segundo passo: abrindo terminal </a:t>
            </a:r>
            <a:r>
              <a:rPr lang="pt-BR" sz="4800" b="1" spc="-1" dirty="0" err="1">
                <a:solidFill>
                  <a:srgbClr val="005696"/>
                </a:solidFill>
                <a:latin typeface="Calibri Light"/>
              </a:rPr>
              <a:t>Git</a:t>
            </a:r>
            <a:r>
              <a:rPr lang="pt-BR" sz="4800" b="1" spc="-1" dirty="0">
                <a:solidFill>
                  <a:srgbClr val="005696"/>
                </a:solidFill>
                <a:latin typeface="Calibri Light"/>
              </a:rPr>
              <a:t> </a:t>
            </a:r>
            <a:r>
              <a:rPr lang="pt-BR" sz="4800" b="1" spc="-1" dirty="0" err="1">
                <a:solidFill>
                  <a:srgbClr val="005696"/>
                </a:solidFill>
                <a:latin typeface="Calibri Light"/>
              </a:rPr>
              <a:t>Bash</a:t>
            </a:r>
            <a:endParaRPr lang="pt-BR" sz="4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213240" y="2520141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Abra a janela do terminal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Bash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e acesse a pasta Desktop (pode utilizar qualquer outra pasta do seu diretório principal ou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ou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criar uma própria), onde será anexada a cópia do projeto, utilizando o comando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clone e colando. Em consequência copiará na linha de comando o endereço da URL que foi copiada no passo anterior e utilizará a chave de SSH para e este exemplo: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clone https://github.com/matiolla/Ola-mundo.git</a:t>
            </a: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B01DB4BB-94B4-460E-A9B8-11E9A3DF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56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240" y="809098"/>
            <a:ext cx="10972440" cy="1144800"/>
          </a:xfrm>
        </p:spPr>
        <p:txBody>
          <a:bodyPr/>
          <a:lstStyle/>
          <a:p>
            <a:r>
              <a:rPr lang="pt-BR" sz="4800" b="1" spc="-1" dirty="0">
                <a:solidFill>
                  <a:srgbClr val="005696"/>
                </a:solidFill>
                <a:latin typeface="Calibri Light"/>
              </a:rPr>
              <a:t>Segundo passo: abrindo terminal </a:t>
            </a:r>
            <a:r>
              <a:rPr lang="pt-BR" sz="4800" b="1" spc="-1" dirty="0" err="1">
                <a:solidFill>
                  <a:srgbClr val="005696"/>
                </a:solidFill>
                <a:latin typeface="Calibri Light"/>
              </a:rPr>
              <a:t>Git</a:t>
            </a:r>
            <a:r>
              <a:rPr lang="pt-BR" sz="4800" b="1" spc="-1" dirty="0">
                <a:solidFill>
                  <a:srgbClr val="005696"/>
                </a:solidFill>
                <a:latin typeface="Calibri Light"/>
              </a:rPr>
              <a:t> </a:t>
            </a:r>
            <a:r>
              <a:rPr lang="pt-BR" sz="4800" b="1" spc="-1" dirty="0" err="1">
                <a:solidFill>
                  <a:srgbClr val="005696"/>
                </a:solidFill>
                <a:latin typeface="Calibri Light"/>
              </a:rPr>
              <a:t>Bash</a:t>
            </a:r>
            <a:endParaRPr lang="pt-BR" sz="48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-2039661" y="2442767"/>
            <a:ext cx="14231661" cy="181991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</p:txBody>
      </p:sp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B01DB4BB-94B4-460E-A9B8-11E9A3DF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if com: Terminal Git Bash; comando `$ cd Desktop`; comando `$ ls`; comando `$ git clone git@github.com:Luzdalis-Lopez/templete_naturaleza.git`; mensagem de clonagem com êxito.&quot;">
            <a:extLst>
              <a:ext uri="{FF2B5EF4-FFF2-40B4-BE49-F238E27FC236}">
                <a16:creationId xmlns:a16="http://schemas.microsoft.com/office/drawing/2014/main" id="{927F2BF4-04B9-46BE-A46C-DD191FF8D8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33" y="1903826"/>
            <a:ext cx="8176737" cy="46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9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780" y="1405070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Segundo passo: abrindo terminal 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Git</a:t>
            </a:r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 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Bash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304680" y="3387825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Uma vez clonado o repositório, verifique sua existência na pasta escolhida, listando o que há nela através do comando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ls</a:t>
            </a:r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Agora, entre no repositório clonado para ver a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Branch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principal e mostrar os arquivos que existem nela com o comando 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cd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nome_do_repositorio</a:t>
            </a:r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pPr marL="971550" lvl="1" indent="-514350">
              <a:buAutoNum type="arabicPeriod"/>
            </a:pPr>
            <a:r>
              <a:rPr lang="pt-BR" sz="200" b="1" spc="-1" dirty="0">
                <a:solidFill>
                  <a:srgbClr val="005696"/>
                </a:solidFill>
                <a:latin typeface="Calibri Light"/>
              </a:rPr>
              <a:t>1.1 </a:t>
            </a:r>
            <a:endParaRPr lang="pt-BR" sz="2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pPr marL="971550" lvl="1" indent="-514350">
              <a:buAutoNum type="arabicPeriod"/>
            </a:pP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56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900" y="850838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Visualize o histórico de 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commits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609780" y="2101164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Visualize o histórico de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commits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com o seguinte comando:</a:t>
            </a:r>
          </a:p>
          <a:p>
            <a:endParaRPr lang="pt-BR" sz="2800" b="1" spc="-1" dirty="0">
              <a:solidFill>
                <a:srgbClr val="005696"/>
              </a:solidFill>
              <a:latin typeface="Calibri Light"/>
              <a:cs typeface="+mn-cs"/>
            </a:endParaRPr>
          </a:p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$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git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log</a:t>
            </a: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if com: Terminal Git Bash; Comando ` $ git log`; Último commit feito destacado; Primeiro commit feito destacado.&quot;">
            <a:extLst>
              <a:ext uri="{FF2B5EF4-FFF2-40B4-BE49-F238E27FC236}">
                <a16:creationId xmlns:a16="http://schemas.microsoft.com/office/drawing/2014/main" id="{14B8EDC3-CBE6-43D1-89AC-DB7457E577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2783520"/>
            <a:ext cx="7237561" cy="407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71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900" y="850838"/>
            <a:ext cx="10972440" cy="1144800"/>
          </a:xfrm>
        </p:spPr>
        <p:txBody>
          <a:bodyPr/>
          <a:lstStyle/>
          <a:p>
            <a:r>
              <a:rPr lang="pt-BR" sz="6000" b="1" spc="-1" dirty="0">
                <a:solidFill>
                  <a:srgbClr val="005696"/>
                </a:solidFill>
                <a:latin typeface="Calibri Light"/>
              </a:rPr>
              <a:t>Visualize o histórico de </a:t>
            </a:r>
            <a:r>
              <a:rPr lang="pt-BR" sz="6000" b="1" spc="-1" dirty="0" err="1">
                <a:solidFill>
                  <a:srgbClr val="005696"/>
                </a:solidFill>
                <a:latin typeface="Calibri Light"/>
              </a:rPr>
              <a:t>commits</a:t>
            </a:r>
            <a:endParaRPr lang="pt-BR" sz="60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C9E3FA-A0C0-4EAB-9E70-A56A20274E11}"/>
              </a:ext>
            </a:extLst>
          </p:cNvPr>
          <p:cNvSpPr/>
          <p:nvPr/>
        </p:nvSpPr>
        <p:spPr>
          <a:xfrm>
            <a:off x="9220200" y="6172200"/>
            <a:ext cx="2808312" cy="41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4301E9-7543-48F3-AE02-972AD6903DF9}"/>
              </a:ext>
            </a:extLst>
          </p:cNvPr>
          <p:cNvSpPr txBox="1">
            <a:spLocks/>
          </p:cNvSpPr>
          <p:nvPr/>
        </p:nvSpPr>
        <p:spPr>
          <a:xfrm>
            <a:off x="609780" y="1945565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Vejamos os dados do </a:t>
            </a:r>
            <a:r>
              <a:rPr lang="pt-BR" sz="2800" b="1" spc="-1" dirty="0" err="1">
                <a:solidFill>
                  <a:srgbClr val="005696"/>
                </a:solidFill>
                <a:latin typeface="Calibri Light"/>
                <a:cs typeface="+mn-cs"/>
              </a:rPr>
              <a:t>commit</a:t>
            </a:r>
            <a:r>
              <a:rPr lang="pt-BR" sz="2800" b="1" spc="-1" dirty="0">
                <a:solidFill>
                  <a:srgbClr val="005696"/>
                </a:solidFill>
                <a:latin typeface="Calibri Light"/>
                <a:cs typeface="+mn-cs"/>
              </a:rPr>
              <a:t> com mais detalhes:</a:t>
            </a:r>
            <a:endParaRPr lang="pt-BR" sz="200" b="1" spc="-1" dirty="0">
              <a:solidFill>
                <a:srgbClr val="005696"/>
              </a:solidFill>
              <a:latin typeface="Calibri Light"/>
              <a:ea typeface="DejaVu Sans"/>
              <a:cs typeface="+mn-cs"/>
            </a:endParaRPr>
          </a:p>
        </p:txBody>
      </p:sp>
      <p:pic>
        <p:nvPicPr>
          <p:cNvPr id="7" name="Picture 2" descr="GitHub Logo and symbol, meaning, history, PNG, brand">
            <a:extLst>
              <a:ext uri="{FF2B5EF4-FFF2-40B4-BE49-F238E27FC236}">
                <a16:creationId xmlns:a16="http://schemas.microsoft.com/office/drawing/2014/main" id="{04275664-5E0D-429B-8F41-D221C037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0" y="62955"/>
            <a:ext cx="1954872" cy="10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f com: Terminal Git Bash; Hash do commit; Autor do commit; Data e hora do commit; Descrição do commit.&quot;">
            <a:extLst>
              <a:ext uri="{FF2B5EF4-FFF2-40B4-BE49-F238E27FC236}">
                <a16:creationId xmlns:a16="http://schemas.microsoft.com/office/drawing/2014/main" id="{8E7F9692-AAAB-4B57-A4DA-91F6CE1234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570" y="2737291"/>
            <a:ext cx="7326630" cy="412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1158</Words>
  <Application>Microsoft Office PowerPoint</Application>
  <PresentationFormat>Widescreen</PresentationFormat>
  <Paragraphs>123</Paragraphs>
  <Slides>24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Apresentação do PowerPoint</vt:lpstr>
      <vt:lpstr>Como baixar um repositório do GitHub?</vt:lpstr>
      <vt:lpstr>Primeiro passo: copiando o URL do repositório remoto</vt:lpstr>
      <vt:lpstr>Primeiro passo: copiando o URL do repositório remoto</vt:lpstr>
      <vt:lpstr>Segundo passo: abrindo terminal Git Bash</vt:lpstr>
      <vt:lpstr>Segundo passo: abrindo terminal Git Bash</vt:lpstr>
      <vt:lpstr>Segundo passo: abrindo terminal Git Bash</vt:lpstr>
      <vt:lpstr>Visualize o histórico de commits</vt:lpstr>
      <vt:lpstr>Visualize o histórico de commits</vt:lpstr>
      <vt:lpstr>Visualize o histórico de commits</vt:lpstr>
      <vt:lpstr>Visualize o histórico de commits</vt:lpstr>
      <vt:lpstr>Terceiro passo: visualizando o repositório clonado no editor Visual Studio Code</vt:lpstr>
      <vt:lpstr>Utilizando o atalho (Ctrl + J) </vt:lpstr>
      <vt:lpstr>Utilizando o atalho (Ctrl + J)</vt:lpstr>
      <vt:lpstr>Comando Git pull – Atualiza dados</vt:lpstr>
      <vt:lpstr>Importante!</vt:lpstr>
      <vt:lpstr>Alterar o repositório local e enviar atualizações para o remoto</vt:lpstr>
      <vt:lpstr>Inserindo pasta ou arquivo</vt:lpstr>
      <vt:lpstr>Inserindo pasta ou arquivo</vt:lpstr>
      <vt:lpstr>Inserindo pasta ou arquivo</vt:lpstr>
      <vt:lpstr>Deletando arquivos ou pasta</vt:lpstr>
      <vt:lpstr>Deletando arquivos ou pasta</vt:lpstr>
      <vt:lpstr>Exercício</vt:lpstr>
      <vt:lpstr>Referências</vt:lpstr>
    </vt:vector>
  </TitlesOfParts>
  <Company>PUCRS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1</dc:title>
  <dc:subject/>
  <dc:creator>consulta3d</dc:creator>
  <dc:description/>
  <cp:lastModifiedBy>MIGUEL ANGELO MATIOLLA</cp:lastModifiedBy>
  <cp:revision>147</cp:revision>
  <dcterms:created xsi:type="dcterms:W3CDTF">2019-04-01T17:03:04Z</dcterms:created>
  <dcterms:modified xsi:type="dcterms:W3CDTF">2025-02-10T22:11:19Z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PUCRS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43</vt:i4>
  </property>
</Properties>
</file>